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794" r:id="rId2"/>
    <p:sldId id="493" r:id="rId3"/>
    <p:sldId id="496" r:id="rId4"/>
    <p:sldId id="812" r:id="rId5"/>
    <p:sldId id="541" r:id="rId6"/>
    <p:sldId id="544" r:id="rId7"/>
    <p:sldId id="803" r:id="rId8"/>
    <p:sldId id="807" r:id="rId9"/>
    <p:sldId id="814" r:id="rId10"/>
    <p:sldId id="815" r:id="rId11"/>
    <p:sldId id="825" r:id="rId12"/>
    <p:sldId id="829" r:id="rId13"/>
    <p:sldId id="821" r:id="rId14"/>
    <p:sldId id="822" r:id="rId15"/>
    <p:sldId id="816" r:id="rId16"/>
    <p:sldId id="817" r:id="rId17"/>
    <p:sldId id="818" r:id="rId18"/>
    <p:sldId id="819" r:id="rId19"/>
    <p:sldId id="820" r:id="rId20"/>
    <p:sldId id="826" r:id="rId21"/>
    <p:sldId id="827" r:id="rId22"/>
    <p:sldId id="828" r:id="rId23"/>
    <p:sldId id="830" r:id="rId24"/>
    <p:sldId id="83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ser Khan" initials="Y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B1E"/>
    <a:srgbClr val="8C1515"/>
    <a:srgbClr val="AFEBFF"/>
    <a:srgbClr val="FFAAAA"/>
    <a:srgbClr val="E3B7F1"/>
    <a:srgbClr val="C6D4FF"/>
    <a:srgbClr val="C5FFC5"/>
    <a:srgbClr val="05274E"/>
    <a:srgbClr val="B0C3FF"/>
    <a:srgbClr val="FFF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2918" autoAdjust="0"/>
  </p:normalViewPr>
  <p:slideViewPr>
    <p:cSldViewPr snapToGrid="0">
      <p:cViewPr varScale="1">
        <p:scale>
          <a:sx n="113" d="100"/>
          <a:sy n="113" d="100"/>
        </p:scale>
        <p:origin x="130" y="43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856"/>
    </p:cViewPr>
  </p:sorterViewPr>
  <p:notesViewPr>
    <p:cSldViewPr snapToGrid="0">
      <p:cViewPr varScale="1">
        <p:scale>
          <a:sx n="65" d="100"/>
          <a:sy n="65" d="100"/>
        </p:scale>
        <p:origin x="257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E6E90-D057-4D0D-B992-091951C9891F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6554-DBE6-4CB7-8C9A-72353E7B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98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82251-0160-4469-ACEE-303A5D4B083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6E40-D1A4-4189-B190-F9CD7DFE8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6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6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8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2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8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C60BECE-557F-4952-BC37-9040A86B0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6" t="22101" r="5881" b="20208"/>
          <a:stretch/>
        </p:blipFill>
        <p:spPr>
          <a:xfrm>
            <a:off x="10788202" y="0"/>
            <a:ext cx="1352283" cy="7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1B1E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C49B-9325-4F28-84AA-EF211837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966" y="1150200"/>
            <a:ext cx="6194065" cy="961565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ECE 105: Introduction to Electrical Engineerin</a:t>
            </a:r>
            <a:r>
              <a:rPr lang="en-US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D5305-B3D3-4E24-9167-6DC65918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811" y="3477445"/>
            <a:ext cx="5590376" cy="223035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T Sans" panose="020B0503020203020204" pitchFamily="34" charset="0"/>
              </a:rPr>
              <a:t>Lecture 13</a:t>
            </a:r>
          </a:p>
          <a:p>
            <a:r>
              <a:rPr lang="en-US" sz="2800" dirty="0">
                <a:latin typeface="PT Sans" panose="020B0503020203020204" pitchFamily="34" charset="0"/>
              </a:rPr>
              <a:t>Bio 3</a:t>
            </a:r>
          </a:p>
          <a:p>
            <a:r>
              <a:rPr lang="en-US" sz="2800" dirty="0"/>
              <a:t>Yasser Khan</a:t>
            </a:r>
          </a:p>
          <a:p>
            <a:r>
              <a:rPr lang="en-US" sz="2800" dirty="0" err="1">
                <a:latin typeface="PT Sans" panose="020B0503020203020204" pitchFamily="34" charset="0"/>
              </a:rPr>
              <a:t>Rehan</a:t>
            </a:r>
            <a:r>
              <a:rPr lang="en-US" sz="2800" dirty="0">
                <a:latin typeface="PT Sans" panose="020B0503020203020204" pitchFamily="34" charset="0"/>
              </a:rPr>
              <a:t> Kapadia</a:t>
            </a:r>
          </a:p>
        </p:txBody>
      </p:sp>
    </p:spTree>
    <p:extLst>
      <p:ext uri="{BB962C8B-B14F-4D97-AF65-F5344CB8AC3E}">
        <p14:creationId xmlns:p14="http://schemas.microsoft.com/office/powerpoint/2010/main" val="350551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B9B1-C229-E83E-E508-755551A4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your finger gently on the sensor 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B8FBBC-370F-46B2-120C-0EA230F91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24" y="1364449"/>
            <a:ext cx="604755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8BCF-12B8-348E-3EAD-64221422A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finger on a circuit board&#10;&#10;Description automatically generated">
            <a:extLst>
              <a:ext uri="{FF2B5EF4-FFF2-40B4-BE49-F238E27FC236}">
                <a16:creationId xmlns:a16="http://schemas.microsoft.com/office/drawing/2014/main" id="{4D7C8A15-9A3A-6531-B95B-B02DDB363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92" y="793342"/>
            <a:ext cx="4136321" cy="549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6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0D91-926F-EBB7-EED2-5CBD176D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to frequency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F5523-433C-1CA4-AEB8-A4420F62D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2636"/>
            <a:ext cx="10515600" cy="1307189"/>
          </a:xfrm>
        </p:spPr>
        <p:txBody>
          <a:bodyPr/>
          <a:lstStyle/>
          <a:p>
            <a:r>
              <a:rPr lang="en-US" dirty="0"/>
              <a:t>The Fourier transform is an analysis process, decomposing a complex-valued function into its constituent frequencies and their amplitudes.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6E499-4F59-4D44-E5B3-F9A7E506A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11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623385BC-6897-7BC5-9C63-BC53273F1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36" y="2872909"/>
            <a:ext cx="6855327" cy="31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4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9E3F-BAE8-E171-E0EB-42DE5666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to 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B13D4-0CF2-A82E-2204-C2D28DBE4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black and white diagram&#10;&#10;Description automatically generated">
            <a:extLst>
              <a:ext uri="{FF2B5EF4-FFF2-40B4-BE49-F238E27FC236}">
                <a16:creationId xmlns:a16="http://schemas.microsoft.com/office/drawing/2014/main" id="{8F975102-8B9C-6EC9-96E5-FAC6FCA23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4" y="1735537"/>
            <a:ext cx="5562600" cy="3581400"/>
          </a:xfrm>
          <a:prstGeom prst="rect">
            <a:avLst/>
          </a:prstGeom>
        </p:spPr>
      </p:pic>
      <p:pic>
        <p:nvPicPr>
          <p:cNvPr id="10" name="Picture 9" descr="A white lines on a black background&#10;&#10;Description automatically generated">
            <a:extLst>
              <a:ext uri="{FF2B5EF4-FFF2-40B4-BE49-F238E27FC236}">
                <a16:creationId xmlns:a16="http://schemas.microsoft.com/office/drawing/2014/main" id="{936BC3EB-CBDB-D10A-697F-FF6F4678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34" y="1735537"/>
            <a:ext cx="5562600" cy="3581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3718A2-B9D0-DF8A-C86A-7710917C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97" y="887468"/>
            <a:ext cx="10515600" cy="1307189"/>
          </a:xfrm>
        </p:spPr>
        <p:txBody>
          <a:bodyPr>
            <a:normAutofit/>
          </a:bodyPr>
          <a:lstStyle/>
          <a:p>
            <a:r>
              <a:rPr lang="en-US" sz="2400" dirty="0"/>
              <a:t>The Fourier transform is an analysis process, decomposing a complex-valued function into its constituent frequencies and their amplitudes.</a:t>
            </a:r>
          </a:p>
        </p:txBody>
      </p:sp>
    </p:spTree>
    <p:extLst>
      <p:ext uri="{BB962C8B-B14F-4D97-AF65-F5344CB8AC3E}">
        <p14:creationId xmlns:p14="http://schemas.microsoft.com/office/powerpoint/2010/main" val="3335631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0651-2993-E266-5CA2-8D260CA1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to frequency domain</a:t>
            </a:r>
          </a:p>
        </p:txBody>
      </p:sp>
      <p:pic>
        <p:nvPicPr>
          <p:cNvPr id="6" name="Content Placeholder 5" descr="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97A3522F-4B7C-842A-0901-A171E3316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8" y="1253331"/>
            <a:ext cx="656725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AE041-9AE9-F740-9171-8D4388458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13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202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D5CE-AB0D-6DA9-72E7-C9110B10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square wave</a:t>
            </a:r>
          </a:p>
        </p:txBody>
      </p:sp>
      <p:pic>
        <p:nvPicPr>
          <p:cNvPr id="6" name="Content Placeholder 5" descr="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17209A54-0E9A-BC87-B323-4B752E20F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10" y="879619"/>
            <a:ext cx="6933086" cy="52110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EE11-BDDB-79C4-1057-02D6C8C64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14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52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BEE6-AA9E-D16C-8082-1D03FB69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back to the PPG data collected</a:t>
            </a:r>
          </a:p>
        </p:txBody>
      </p:sp>
      <p:pic>
        <p:nvPicPr>
          <p:cNvPr id="6" name="Content Placeholder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A4CAC13-3DCB-639D-C830-275A6676E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54" y="1515724"/>
            <a:ext cx="692098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3A08C-3CC9-DDF4-9DCD-FDE89CC28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15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8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900-2045-31D7-FCC7-F0BC00C9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</a:t>
            </a:r>
          </a:p>
        </p:txBody>
      </p:sp>
      <p:pic>
        <p:nvPicPr>
          <p:cNvPr id="6" name="Content Placeholder 5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F41E92A6-CDBC-92D0-54BB-934DEDCC6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41" y="1372401"/>
            <a:ext cx="695611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ED3A5-5729-3FBE-8278-9B47A854A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16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900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0CDF-57F3-2286-184A-2101804B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correction</a:t>
            </a:r>
          </a:p>
        </p:txBody>
      </p:sp>
      <p:pic>
        <p:nvPicPr>
          <p:cNvPr id="6" name="Content Placeholder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32BFCDE-32E1-58C5-BB26-A2BB09205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289" y="863217"/>
            <a:ext cx="6636383" cy="51315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E61B1-5022-1CF2-E9A4-D38CCF0B7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17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797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130A-12A2-0FC5-D3BA-DC9A4A15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detection</a:t>
            </a:r>
          </a:p>
        </p:txBody>
      </p:sp>
      <p:pic>
        <p:nvPicPr>
          <p:cNvPr id="6" name="Content Placeholder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A0FC4B8-26C9-BFF2-9059-A47A7FF4B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4759"/>
            <a:ext cx="10515600" cy="33462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8BF33-626D-D18B-322E-72EBC7D9B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18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C53CA-3BAA-A538-5E62-4B89D1BD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rate</a:t>
            </a:r>
          </a:p>
        </p:txBody>
      </p:sp>
      <p:pic>
        <p:nvPicPr>
          <p:cNvPr id="6" name="Content Placeholder 5" descr="A graph of a graph with red lines&#10;&#10;Description automatically generated with medium confidence">
            <a:extLst>
              <a:ext uri="{FF2B5EF4-FFF2-40B4-BE49-F238E27FC236}">
                <a16:creationId xmlns:a16="http://schemas.microsoft.com/office/drawing/2014/main" id="{03040F2E-1134-6BCD-9AA7-D98F7A8A5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0233"/>
            <a:ext cx="10515600" cy="41775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B5F3D-77BE-194E-0373-E99E88DD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19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88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252038" cy="646331"/>
          </a:xfrm>
        </p:spPr>
        <p:txBody>
          <a:bodyPr>
            <a:normAutofit/>
          </a:bodyPr>
          <a:lstStyle/>
          <a:p>
            <a:r>
              <a:rPr lang="en-US" sz="3600" dirty="0"/>
              <a:t>Pulse oximetry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843443" y="1018039"/>
            <a:ext cx="6348557" cy="1968026"/>
          </a:xfrm>
        </p:spPr>
        <p:txBody>
          <a:bodyPr>
            <a:noAutofit/>
          </a:bodyPr>
          <a:lstStyle/>
          <a:p>
            <a:r>
              <a:rPr lang="en-US" sz="2000" dirty="0"/>
              <a:t>Pulse oximetry measures blood oxygenation. Using spectrophotometry of absorptivity of blood at two distinct wavelengths, blood oxygen saturation is quantified. </a:t>
            </a:r>
          </a:p>
          <a:p>
            <a:r>
              <a:rPr lang="en-US" sz="2000" dirty="0"/>
              <a:t>Can detect hypoxemia, ie. lower than normal blood oxygenation.</a:t>
            </a:r>
          </a:p>
          <a:p>
            <a:endParaRPr lang="en-US" sz="2000" dirty="0"/>
          </a:p>
        </p:txBody>
      </p:sp>
      <p:pic>
        <p:nvPicPr>
          <p:cNvPr id="10" name="Picture 2" descr="C:\Users\Tasif\Downloads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1" y="4505020"/>
            <a:ext cx="3913246" cy="16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asif\Downloads\CodeCogsEq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359" y="4711387"/>
            <a:ext cx="1910429" cy="50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88" r="48247"/>
          <a:stretch/>
        </p:blipFill>
        <p:spPr>
          <a:xfrm>
            <a:off x="5745674" y="2970942"/>
            <a:ext cx="5944416" cy="292167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47104" y="783377"/>
            <a:ext cx="6192687" cy="3447674"/>
            <a:chOff x="120103" y="1595003"/>
            <a:chExt cx="6192687" cy="3447674"/>
          </a:xfrm>
        </p:grpSpPr>
        <p:pic>
          <p:nvPicPr>
            <p:cNvPr id="13" name="Content Placeholder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18" y="1595003"/>
              <a:ext cx="4104456" cy="307834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609142" y="1892737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ECG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83450" y="2383782"/>
              <a:ext cx="1729141" cy="363350"/>
            </a:xfrm>
            <a:prstGeom prst="rect">
              <a:avLst/>
            </a:prstGeom>
            <a:noFill/>
            <a:ln w="31750">
              <a:solidFill>
                <a:srgbClr val="007C8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82233" y="1892737"/>
              <a:ext cx="1729141" cy="363350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82233" y="2836676"/>
              <a:ext cx="1729141" cy="363350"/>
            </a:xfrm>
            <a:prstGeom prst="rect">
              <a:avLst/>
            </a:prstGeom>
            <a:noFill/>
            <a:ln w="31750">
              <a:solidFill>
                <a:srgbClr val="319A3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2231" y="3331654"/>
              <a:ext cx="1729142" cy="83147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0103" y="3981457"/>
              <a:ext cx="1729141" cy="363350"/>
            </a:xfrm>
            <a:prstGeom prst="rect">
              <a:avLst/>
            </a:prstGeom>
            <a:noFill/>
            <a:ln w="31750">
              <a:solidFill>
                <a:srgbClr val="EF960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09142" y="2383782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C83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Pulse Ox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9142" y="2836676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19A3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Respiration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09142" y="3433593"/>
              <a:ext cx="1703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Blood 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Pressure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1582" y="4673345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F9608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Temperature</a:t>
              </a:r>
            </a:p>
          </p:txBody>
        </p:sp>
      </p:grpSp>
      <p:sp>
        <p:nvSpPr>
          <p:cNvPr id="12" name="Content Placeholder 1"/>
          <p:cNvSpPr txBox="1">
            <a:spLocks/>
          </p:cNvSpPr>
          <p:nvPr/>
        </p:nvSpPr>
        <p:spPr>
          <a:xfrm>
            <a:off x="3146344" y="5617645"/>
            <a:ext cx="6931106" cy="1019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</a:t>
            </a:r>
            <a:r>
              <a:rPr lang="en-US" sz="2000" baseline="-25000" dirty="0"/>
              <a:t>2	</a:t>
            </a:r>
            <a:r>
              <a:rPr lang="en-US" sz="2000" dirty="0"/>
              <a:t>The saturation of oxygen in blood, 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HbO</a:t>
            </a:r>
            <a:r>
              <a:rPr lang="en-US" sz="2000" baseline="-40000" dirty="0"/>
              <a:t>2</a:t>
            </a:r>
            <a:r>
              <a:rPr lang="en-US" sz="2000" dirty="0"/>
              <a:t>	Concentration of oxygenated hemoglobin (HbO</a:t>
            </a:r>
            <a:r>
              <a:rPr lang="en-US" sz="2000" baseline="-25000" dirty="0"/>
              <a:t>2</a:t>
            </a:r>
            <a:r>
              <a:rPr lang="en-US" sz="2000" dirty="0"/>
              <a:t>),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Hb</a:t>
            </a:r>
            <a:r>
              <a:rPr lang="en-US" sz="2000" baseline="-40000" dirty="0"/>
              <a:t> </a:t>
            </a:r>
            <a:r>
              <a:rPr lang="en-US" sz="2000" dirty="0"/>
              <a:t>	Concentration of deoxygenated hemoglobin (Hb).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774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D4AF-ED54-BB22-487E-A2597EC9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single component to find heart rate</a:t>
            </a:r>
          </a:p>
        </p:txBody>
      </p:sp>
      <p:pic>
        <p:nvPicPr>
          <p:cNvPr id="6" name="Content Placeholder 5" descr="A graph of a signal&#10;&#10;Description automatically generated with medium confidence">
            <a:extLst>
              <a:ext uri="{FF2B5EF4-FFF2-40B4-BE49-F238E27FC236}">
                <a16:creationId xmlns:a16="http://schemas.microsoft.com/office/drawing/2014/main" id="{AAAF528B-8DFA-088A-F8CC-46ECA2809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45" y="1086154"/>
            <a:ext cx="64841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4A14B-4572-FABE-506B-EC8015E45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20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7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8D42-8DB1-A8B2-A5DC-6E5353D2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components in the PPG signal – signal loss</a:t>
            </a:r>
          </a:p>
        </p:txBody>
      </p:sp>
      <p:pic>
        <p:nvPicPr>
          <p:cNvPr id="6" name="Content Placeholder 5" descr="A close-up of a graph&#10;&#10;Description automatically generated">
            <a:extLst>
              <a:ext uri="{FF2B5EF4-FFF2-40B4-BE49-F238E27FC236}">
                <a16:creationId xmlns:a16="http://schemas.microsoft.com/office/drawing/2014/main" id="{46C4DF77-CA85-F2F0-D42E-AC9906642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14" y="1253331"/>
            <a:ext cx="658724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9BAB4-1402-3AAA-3395-BF85C7311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21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27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27DC-0312-0257-4C00-594614D1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all the components provides the original signal </a:t>
            </a:r>
          </a:p>
        </p:txBody>
      </p:sp>
      <p:pic>
        <p:nvPicPr>
          <p:cNvPr id="6" name="Content Placeholder 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58F7211-99F5-B54F-A027-A647A4246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504" y="1157716"/>
            <a:ext cx="66289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E213F-0829-47AA-C6EB-2191E128D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22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34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98C7-C440-4DBB-1CA0-D5170B9F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of the ratios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41354-885B-5B49-D179-D47951C2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23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A5EF4A5-BC3C-151F-E807-0F1553FD6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5" y="1053361"/>
            <a:ext cx="10701867" cy="51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56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1A2B-F3C3-ABCC-E50F-D17A2966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SpO2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F292-DC59-848D-12FA-ECECB0E71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graph of calibration curve&#10;&#10;Description automatically generated">
            <a:extLst>
              <a:ext uri="{FF2B5EF4-FFF2-40B4-BE49-F238E27FC236}">
                <a16:creationId xmlns:a16="http://schemas.microsoft.com/office/drawing/2014/main" id="{217194CC-A770-6475-209F-3176510B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8" y="1181492"/>
            <a:ext cx="10729604" cy="48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85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22960"/>
          </a:xfrm>
        </p:spPr>
        <p:txBody>
          <a:bodyPr>
            <a:normAutofit/>
          </a:bodyPr>
          <a:lstStyle/>
          <a:p>
            <a:r>
              <a:rPr lang="en-US" sz="3600" dirty="0"/>
              <a:t>Transmission vs. reflectance oximetry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2" y="754104"/>
            <a:ext cx="6605854" cy="3085658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17202BC-5888-4EC9-9540-3A542D19B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1440" y="1021142"/>
            <a:ext cx="4647600" cy="2134752"/>
          </a:xfrm>
        </p:spPr>
        <p:txBody>
          <a:bodyPr>
            <a:normAutofit/>
          </a:bodyPr>
          <a:lstStyle/>
          <a:p>
            <a:r>
              <a:rPr lang="en-US" sz="1800" dirty="0"/>
              <a:t>Transmission-mode pulse oximetry is limited only to tissues that can be </a:t>
            </a:r>
            <a:r>
              <a:rPr lang="en-US" sz="1800" dirty="0" err="1"/>
              <a:t>transilluminated</a:t>
            </a:r>
            <a:r>
              <a:rPr lang="en-US" sz="1800" dirty="0"/>
              <a:t>, such as the earlobes and the fingers.</a:t>
            </a:r>
          </a:p>
          <a:p>
            <a:r>
              <a:rPr lang="en-US" sz="1800" dirty="0"/>
              <a:t>If reflected light is used as the signal, the sensor can be used beyond the conventional sensing locations.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17ECE-22FD-4198-92B3-A673C25D3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03"/>
          <a:stretch/>
        </p:blipFill>
        <p:spPr>
          <a:xfrm>
            <a:off x="6611194" y="3211978"/>
            <a:ext cx="4389423" cy="3195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3CADD-3BC2-43DC-9EFD-C8AD97DAC0DE}"/>
              </a:ext>
            </a:extLst>
          </p:cNvPr>
          <p:cNvSpPr txBox="1"/>
          <p:nvPr/>
        </p:nvSpPr>
        <p:spPr>
          <a:xfrm>
            <a:off x="264008" y="4317509"/>
            <a:ext cx="5831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 signal is the highest at the forehead for both Red and NIR channels.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Arms provide mid-range AC amplitude, while signal strength is low in the legs and chest area.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Forehead is the best location for reflectance pulse oximetry.</a:t>
            </a:r>
          </a:p>
        </p:txBody>
      </p:sp>
    </p:spTree>
    <p:extLst>
      <p:ext uri="{BB962C8B-B14F-4D97-AF65-F5344CB8AC3E}">
        <p14:creationId xmlns:p14="http://schemas.microsoft.com/office/powerpoint/2010/main" val="39228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59AC-4A41-4458-8A5C-85F06A98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70891"/>
          </a:xfrm>
        </p:spPr>
        <p:txBody>
          <a:bodyPr/>
          <a:lstStyle/>
          <a:p>
            <a:r>
              <a:rPr lang="en-US" dirty="0"/>
              <a:t>Oximeter readout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D96DC-F438-4B2D-82C1-18F26244A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95D2615-0F5A-436F-937A-4E99FEAC66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b="63915"/>
          <a:stretch/>
        </p:blipFill>
        <p:spPr>
          <a:xfrm>
            <a:off x="2592124" y="1040031"/>
            <a:ext cx="7444679" cy="17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3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C42D-94D9-447D-ABC2-26073CC4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7185"/>
          </a:xfrm>
        </p:spPr>
        <p:txBody>
          <a:bodyPr/>
          <a:lstStyle/>
          <a:p>
            <a:r>
              <a:rPr lang="en-US" dirty="0"/>
              <a:t>Calculating oxygen saturation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7B05-D041-42F2-84E4-FC563FFF5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5B796E-4D19-4D8F-BED1-2A09BC771A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082"/>
            <a:ext cx="12192000" cy="4147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2F7447-97B0-D24A-C8A4-578EB352514A}"/>
              </a:ext>
            </a:extLst>
          </p:cNvPr>
          <p:cNvSpPr/>
          <p:nvPr/>
        </p:nvSpPr>
        <p:spPr>
          <a:xfrm>
            <a:off x="8865704" y="4118776"/>
            <a:ext cx="3326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8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1135-23CD-40AE-B7A6-B7FE8BE4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5983"/>
          </a:xfrm>
        </p:spPr>
        <p:txBody>
          <a:bodyPr/>
          <a:lstStyle/>
          <a:p>
            <a:r>
              <a:rPr lang="en-US" dirty="0"/>
              <a:t>Pulse oximeter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42A38-DC6C-4147-A6F2-714B17D06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0543F4-BD83-4BF3-8C0D-7E3ED300B5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114"/>
            <a:ext cx="6289078" cy="331125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4DE82F-3862-40FE-86B6-4D24915458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53" y="1103228"/>
            <a:ext cx="5566268" cy="39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3789-B468-C783-5D7B-017E3864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AFE – MAX30102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E7FC-0571-FB29-16A6-1EFB2B2F0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7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close-up of a medical information&#10;&#10;Description automatically generated">
            <a:extLst>
              <a:ext uri="{FF2B5EF4-FFF2-40B4-BE49-F238E27FC236}">
                <a16:creationId xmlns:a16="http://schemas.microsoft.com/office/drawing/2014/main" id="{4CCBDB41-8B0D-643F-9E48-FD0B28133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3" y="794970"/>
            <a:ext cx="7649643" cy="5268060"/>
          </a:xfrm>
          <a:prstGeom prst="rect">
            <a:avLst/>
          </a:prstGeom>
        </p:spPr>
      </p:pic>
      <p:pic>
        <p:nvPicPr>
          <p:cNvPr id="8" name="Picture 7" descr="A black rectangular object with a black cover&#10;&#10;Description automatically generated with medium confidence">
            <a:extLst>
              <a:ext uri="{FF2B5EF4-FFF2-40B4-BE49-F238E27FC236}">
                <a16:creationId xmlns:a16="http://schemas.microsoft.com/office/drawing/2014/main" id="{AB84BFDE-2A92-075E-CE98-7EA026D24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55" y="1944757"/>
            <a:ext cx="3220278" cy="32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18B0-8EE3-A974-0927-1DEF6692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</a:p>
        </p:txBody>
      </p:sp>
      <p:pic>
        <p:nvPicPr>
          <p:cNvPr id="6" name="Content Placeholder 5" descr="A diagram of a sensor&#10;&#10;Description automatically generated">
            <a:extLst>
              <a:ext uri="{FF2B5EF4-FFF2-40B4-BE49-F238E27FC236}">
                <a16:creationId xmlns:a16="http://schemas.microsoft.com/office/drawing/2014/main" id="{A69CE200-BEFF-5E42-989C-05D0E67D3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54" y="1575396"/>
            <a:ext cx="2896748" cy="39830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59986-A1DD-4CCD-8AFA-1997A18B3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8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small purple circuit board&#10;&#10;Description automatically generated">
            <a:extLst>
              <a:ext uri="{FF2B5EF4-FFF2-40B4-BE49-F238E27FC236}">
                <a16:creationId xmlns:a16="http://schemas.microsoft.com/office/drawing/2014/main" id="{458ED631-D7EE-A113-2554-278DE8BC8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1120"/>
            <a:ext cx="4531580" cy="453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3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F2FB-6543-5F81-F5C4-5DB63C79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capture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2861-0C15-C72D-FEBC-8847014E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9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622BFA-9248-DF86-338A-4CE562593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703445"/>
            <a:ext cx="8141932" cy="59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7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22558</TotalTime>
  <Words>326</Words>
  <Application>Microsoft Office PowerPoint</Application>
  <PresentationFormat>Widescreen</PresentationFormat>
  <Paragraphs>73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PT Sans</vt:lpstr>
      <vt:lpstr>Segoe UI</vt:lpstr>
      <vt:lpstr>Times New Roman</vt:lpstr>
      <vt:lpstr>Office Theme</vt:lpstr>
      <vt:lpstr>ECE 105: Introduction to Electrical Engineering</vt:lpstr>
      <vt:lpstr>Pulse oximetry</vt:lpstr>
      <vt:lpstr>Transmission vs. reflectance oximetry</vt:lpstr>
      <vt:lpstr>Oximeter readout circuit</vt:lpstr>
      <vt:lpstr>Calculating oxygen saturation</vt:lpstr>
      <vt:lpstr>Pulse oximeter basics</vt:lpstr>
      <vt:lpstr>AFE – MAX30102</vt:lpstr>
      <vt:lpstr>Connection</vt:lpstr>
      <vt:lpstr>Press capture </vt:lpstr>
      <vt:lpstr>Keep your finger gently on the sensor </vt:lpstr>
      <vt:lpstr>Time domain to frequency domain</vt:lpstr>
      <vt:lpstr>Time domain to frequency domain</vt:lpstr>
      <vt:lpstr>Time domain to frequency domain</vt:lpstr>
      <vt:lpstr>What makes a square wave</vt:lpstr>
      <vt:lpstr>Going back to the PPG data collected</vt:lpstr>
      <vt:lpstr>Smoothing </vt:lpstr>
      <vt:lpstr>Drift correction</vt:lpstr>
      <vt:lpstr>Peak detection</vt:lpstr>
      <vt:lpstr>Heart rate</vt:lpstr>
      <vt:lpstr>Using single component to find heart rate</vt:lpstr>
      <vt:lpstr>4 components in the PPG signal – signal loss</vt:lpstr>
      <vt:lpstr>Taking all the components provides the original signal </vt:lpstr>
      <vt:lpstr>Ratio of the ratios</vt:lpstr>
      <vt:lpstr>SpO2 calculation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Yasser Khan</dc:creator>
  <cp:lastModifiedBy>Yasser Khan</cp:lastModifiedBy>
  <cp:revision>921</cp:revision>
  <cp:lastPrinted>2017-03-30T23:40:26Z</cp:lastPrinted>
  <dcterms:created xsi:type="dcterms:W3CDTF">2014-02-24T21:19:39Z</dcterms:created>
  <dcterms:modified xsi:type="dcterms:W3CDTF">2024-10-05T16:16:28Z</dcterms:modified>
</cp:coreProperties>
</file>